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3" r:id="rId8"/>
    <p:sldId id="264" r:id="rId9"/>
    <p:sldId id="267" r:id="rId10"/>
    <p:sldId id="265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DD72A-03A3-80D8-8C66-4F3321A35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New </a:t>
            </a:r>
            <a:r>
              <a:rPr lang="de-DE" dirty="0" err="1"/>
              <a:t>developments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Radiotherapy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Prostate</a:t>
            </a:r>
            <a:r>
              <a:rPr lang="de-DE" dirty="0"/>
              <a:t> Cancer</a:t>
            </a:r>
            <a:br>
              <a:rPr lang="de-DE" dirty="0"/>
            </a:br>
            <a:r>
              <a:rPr lang="de-DE" dirty="0"/>
              <a:t>High Precision in Short time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5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15FB6-4587-7350-B462-D67198359657}"/>
              </a:ext>
            </a:extLst>
          </p:cNvPr>
          <p:cNvSpPr txBox="1"/>
          <p:nvPr/>
        </p:nvSpPr>
        <p:spPr>
          <a:xfrm>
            <a:off x="560433" y="537882"/>
            <a:ext cx="107082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Why</a:t>
            </a:r>
            <a:r>
              <a:rPr lang="de-DE" sz="2800" dirty="0"/>
              <a:t> </a:t>
            </a:r>
            <a:r>
              <a:rPr lang="de-DE" sz="2800" dirty="0" err="1"/>
              <a:t>patients</a:t>
            </a:r>
            <a:r>
              <a:rPr lang="de-DE" sz="2800" dirty="0"/>
              <a:t> </a:t>
            </a:r>
            <a:r>
              <a:rPr lang="de-DE" sz="2800" dirty="0" err="1"/>
              <a:t>avoid</a:t>
            </a:r>
            <a:r>
              <a:rPr lang="de-DE" sz="2800" dirty="0"/>
              <a:t> </a:t>
            </a:r>
            <a:r>
              <a:rPr lang="de-DE" sz="2800" dirty="0" err="1"/>
              <a:t>Radiotherapy</a:t>
            </a:r>
            <a:endParaRPr lang="de-DE" sz="2800" dirty="0"/>
          </a:p>
          <a:p>
            <a:endParaRPr lang="de-DE" sz="2800" dirty="0"/>
          </a:p>
          <a:p>
            <a:r>
              <a:rPr lang="de-AT" sz="2400" b="1" dirty="0"/>
              <a:t>Do not </a:t>
            </a:r>
            <a:r>
              <a:rPr lang="de-AT" sz="2400" b="1" dirty="0" err="1"/>
              <a:t>want</a:t>
            </a:r>
            <a:r>
              <a:rPr lang="de-AT" sz="2400" b="1" dirty="0"/>
              <a:t> </a:t>
            </a:r>
            <a:r>
              <a:rPr lang="de-AT" sz="2400" b="1" dirty="0" err="1"/>
              <a:t>to</a:t>
            </a:r>
            <a:r>
              <a:rPr lang="de-AT" sz="2400" b="1" dirty="0"/>
              <a:t> </a:t>
            </a:r>
            <a:r>
              <a:rPr lang="de-AT" sz="2400" b="1" dirty="0" err="1"/>
              <a:t>travel</a:t>
            </a:r>
            <a:r>
              <a:rPr lang="de-AT" sz="2400" b="1" dirty="0"/>
              <a:t> 39 </a:t>
            </a:r>
            <a:r>
              <a:rPr lang="de-AT" sz="2400" b="1" dirty="0" err="1"/>
              <a:t>times</a:t>
            </a:r>
            <a:r>
              <a:rPr lang="de-AT" sz="2400" b="1" dirty="0"/>
              <a:t> </a:t>
            </a:r>
            <a:r>
              <a:rPr lang="de-AT" sz="2400" b="1" dirty="0" err="1"/>
              <a:t>to</a:t>
            </a:r>
            <a:r>
              <a:rPr lang="de-AT" sz="2400" b="1" dirty="0"/>
              <a:t> </a:t>
            </a:r>
            <a:r>
              <a:rPr lang="de-AT" sz="2400" b="1" dirty="0" err="1"/>
              <a:t>the</a:t>
            </a:r>
            <a:r>
              <a:rPr lang="de-AT" sz="2400" b="1" dirty="0"/>
              <a:t> </a:t>
            </a:r>
            <a:r>
              <a:rPr lang="de-AT" sz="2400" b="1" dirty="0" err="1"/>
              <a:t>clinic</a:t>
            </a:r>
            <a:r>
              <a:rPr lang="de-AT" sz="2400" b="1" dirty="0"/>
              <a:t> </a:t>
            </a:r>
            <a:r>
              <a:rPr lang="de-AT" sz="2400" b="1" dirty="0" err="1"/>
              <a:t>over</a:t>
            </a:r>
            <a:r>
              <a:rPr lang="de-AT" sz="2400" b="1" dirty="0"/>
              <a:t> a </a:t>
            </a:r>
            <a:r>
              <a:rPr lang="de-AT" sz="2400" b="1" dirty="0" err="1"/>
              <a:t>period</a:t>
            </a:r>
            <a:r>
              <a:rPr lang="de-AT" sz="2400" b="1" dirty="0"/>
              <a:t> </a:t>
            </a:r>
            <a:r>
              <a:rPr lang="de-AT" sz="2400" b="1" dirty="0" err="1"/>
              <a:t>of</a:t>
            </a:r>
            <a:r>
              <a:rPr lang="de-AT" sz="2400" b="1" dirty="0"/>
              <a:t> 2 </a:t>
            </a:r>
            <a:r>
              <a:rPr lang="de-AT" sz="2400" b="1" dirty="0" err="1"/>
              <a:t>months</a:t>
            </a:r>
            <a:endParaRPr lang="de-AT" sz="2400" b="1" dirty="0"/>
          </a:p>
          <a:p>
            <a:endParaRPr lang="de-AT" sz="2400" dirty="0"/>
          </a:p>
          <a:p>
            <a:pPr algn="ctr"/>
            <a:r>
              <a:rPr lang="de-AT" sz="3200" dirty="0"/>
              <a:t>..But </a:t>
            </a:r>
            <a:r>
              <a:rPr lang="de-AT" sz="3200" dirty="0" err="1"/>
              <a:t>can</a:t>
            </a:r>
            <a:r>
              <a:rPr lang="de-AT" sz="3200" dirty="0"/>
              <a:t> modern </a:t>
            </a:r>
            <a:r>
              <a:rPr lang="de-AT" sz="3200" dirty="0" err="1"/>
              <a:t>Radiotherapy</a:t>
            </a:r>
            <a:r>
              <a:rPr lang="de-AT" sz="3200" dirty="0"/>
              <a:t> </a:t>
            </a:r>
            <a:r>
              <a:rPr lang="de-AT" sz="3200" dirty="0" err="1"/>
              <a:t>offer</a:t>
            </a:r>
            <a:r>
              <a:rPr lang="de-AT" sz="3200" dirty="0"/>
              <a:t> an alternative ?</a:t>
            </a:r>
          </a:p>
          <a:p>
            <a:pPr algn="ctr"/>
            <a:endParaRPr lang="de-AT" sz="3200" b="1" dirty="0">
              <a:solidFill>
                <a:srgbClr val="FFFF00"/>
              </a:solidFill>
            </a:endParaRPr>
          </a:p>
          <a:p>
            <a:pPr algn="ctr"/>
            <a:endParaRPr lang="de-AT" sz="3200" b="1" dirty="0">
              <a:solidFill>
                <a:srgbClr val="FFFF00"/>
              </a:solidFill>
            </a:endParaRPr>
          </a:p>
          <a:p>
            <a:pPr algn="ctr"/>
            <a:r>
              <a:rPr lang="de-AT" sz="3200" b="1" dirty="0">
                <a:solidFill>
                  <a:srgbClr val="FFFF00"/>
                </a:solidFill>
              </a:rPr>
              <a:t>YES WE CAN</a:t>
            </a:r>
          </a:p>
        </p:txBody>
      </p:sp>
    </p:spTree>
    <p:extLst>
      <p:ext uri="{BB962C8B-B14F-4D97-AF65-F5344CB8AC3E}">
        <p14:creationId xmlns:p14="http://schemas.microsoft.com/office/powerpoint/2010/main" val="193101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15FB6-4587-7350-B462-D67198359657}"/>
              </a:ext>
            </a:extLst>
          </p:cNvPr>
          <p:cNvSpPr txBox="1"/>
          <p:nvPr/>
        </p:nvSpPr>
        <p:spPr>
          <a:xfrm>
            <a:off x="560433" y="537882"/>
            <a:ext cx="107082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Introducing</a:t>
            </a:r>
            <a:r>
              <a:rPr lang="de-DE" sz="2800" b="1" dirty="0"/>
              <a:t> </a:t>
            </a:r>
          </a:p>
          <a:p>
            <a:endParaRPr lang="de-DE" sz="2800" dirty="0"/>
          </a:p>
          <a:p>
            <a:pPr algn="ctr"/>
            <a:r>
              <a:rPr lang="de-DE" sz="2800" dirty="0" err="1"/>
              <a:t>Linac</a:t>
            </a:r>
            <a:r>
              <a:rPr lang="de-DE" sz="2800" dirty="0"/>
              <a:t> </a:t>
            </a:r>
            <a:r>
              <a:rPr lang="de-DE" sz="2800" dirty="0" err="1"/>
              <a:t>based</a:t>
            </a:r>
            <a:r>
              <a:rPr lang="de-DE" sz="2800" dirty="0"/>
              <a:t> </a:t>
            </a:r>
            <a:r>
              <a:rPr lang="de-DE" sz="2800" dirty="0" err="1"/>
              <a:t>stereotactic</a:t>
            </a:r>
            <a:r>
              <a:rPr lang="de-DE" sz="2800" dirty="0"/>
              <a:t> </a:t>
            </a:r>
            <a:r>
              <a:rPr lang="de-DE" sz="2800" dirty="0" err="1"/>
              <a:t>Radiotherapy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localized</a:t>
            </a:r>
            <a:r>
              <a:rPr lang="de-DE" sz="2800" dirty="0"/>
              <a:t> </a:t>
            </a:r>
            <a:r>
              <a:rPr lang="de-DE" sz="2800" dirty="0" err="1"/>
              <a:t>Prostate</a:t>
            </a:r>
            <a:r>
              <a:rPr lang="de-DE" sz="2800" dirty="0"/>
              <a:t> Cancer</a:t>
            </a:r>
          </a:p>
          <a:p>
            <a:endParaRPr lang="de-DE" sz="2800" dirty="0"/>
          </a:p>
          <a:p>
            <a:pPr algn="ctr"/>
            <a:r>
              <a:rPr lang="de-AT" sz="2800" b="1" dirty="0" err="1"/>
              <a:t>Reducing</a:t>
            </a:r>
            <a:r>
              <a:rPr lang="de-AT" sz="2800" b="1" dirty="0"/>
              <a:t> </a:t>
            </a:r>
            <a:r>
              <a:rPr lang="de-AT" sz="2800" b="1" dirty="0" err="1"/>
              <a:t>treatment</a:t>
            </a:r>
            <a:r>
              <a:rPr lang="de-AT" sz="2800" b="1" dirty="0"/>
              <a:t> time </a:t>
            </a:r>
            <a:r>
              <a:rPr lang="de-AT" sz="2800" b="1" dirty="0" err="1"/>
              <a:t>from</a:t>
            </a:r>
            <a:r>
              <a:rPr lang="de-AT" sz="2800" b="1" dirty="0"/>
              <a:t> 2 </a:t>
            </a:r>
            <a:r>
              <a:rPr lang="de-AT" sz="2800" b="1" dirty="0" err="1"/>
              <a:t>Months</a:t>
            </a:r>
            <a:r>
              <a:rPr lang="de-AT" sz="2800" b="1" dirty="0"/>
              <a:t> </a:t>
            </a:r>
            <a:r>
              <a:rPr lang="de-AT" sz="2800" b="1" dirty="0" err="1"/>
              <a:t>to</a:t>
            </a:r>
            <a:r>
              <a:rPr lang="de-AT" sz="2800" b="1" dirty="0"/>
              <a:t> 2 </a:t>
            </a:r>
            <a:r>
              <a:rPr lang="de-AT" sz="2800" b="1" dirty="0" err="1"/>
              <a:t>Weeks</a:t>
            </a:r>
            <a:endParaRPr lang="de-AT" sz="3600" dirty="0"/>
          </a:p>
          <a:p>
            <a:pPr algn="ctr"/>
            <a:endParaRPr lang="de-AT" sz="3200" b="1" dirty="0">
              <a:solidFill>
                <a:srgbClr val="FFFF00"/>
              </a:solidFill>
            </a:endParaRPr>
          </a:p>
          <a:p>
            <a:pPr algn="ctr"/>
            <a:endParaRPr lang="de-A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0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15FB6-4587-7350-B462-D67198359657}"/>
              </a:ext>
            </a:extLst>
          </p:cNvPr>
          <p:cNvSpPr txBox="1"/>
          <p:nvPr/>
        </p:nvSpPr>
        <p:spPr>
          <a:xfrm>
            <a:off x="560433" y="520144"/>
            <a:ext cx="10708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5 </a:t>
            </a:r>
            <a:r>
              <a:rPr lang="de-DE" sz="2800" b="1" dirty="0" err="1"/>
              <a:t>year</a:t>
            </a:r>
            <a:r>
              <a:rPr lang="de-DE" sz="2800" b="1" dirty="0"/>
              <a:t> </a:t>
            </a:r>
            <a:r>
              <a:rPr lang="de-DE" sz="2800" b="1" dirty="0" err="1"/>
              <a:t>outcome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the</a:t>
            </a:r>
            <a:r>
              <a:rPr lang="de-DE" sz="2800" b="1" dirty="0"/>
              <a:t> </a:t>
            </a:r>
            <a:r>
              <a:rPr lang="de-DE" sz="2800" b="1" dirty="0" err="1"/>
              <a:t>Hypo</a:t>
            </a:r>
            <a:r>
              <a:rPr lang="de-DE" sz="2800" b="1" dirty="0"/>
              <a:t> RT PC Trial </a:t>
            </a:r>
          </a:p>
          <a:p>
            <a:r>
              <a:rPr lang="de-DE" sz="28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/>
              <a:t>Multicentric</a:t>
            </a:r>
            <a:r>
              <a:rPr lang="de-DE" sz="2000" b="1" dirty="0"/>
              <a:t> </a:t>
            </a:r>
            <a:r>
              <a:rPr lang="de-DE" sz="2000" b="1" dirty="0" err="1"/>
              <a:t>prospective</a:t>
            </a:r>
            <a:r>
              <a:rPr lang="de-DE" sz="2000" b="1" dirty="0"/>
              <a:t> </a:t>
            </a:r>
            <a:r>
              <a:rPr lang="de-DE" sz="2000" b="1" dirty="0" err="1"/>
              <a:t>randomized</a:t>
            </a:r>
            <a:r>
              <a:rPr lang="de-DE" sz="2000" b="1" dirty="0"/>
              <a:t> Phase 3 Study (</a:t>
            </a:r>
            <a:r>
              <a:rPr lang="de-DE" sz="2000" b="1" dirty="0" err="1"/>
              <a:t>Sweden</a:t>
            </a:r>
            <a:r>
              <a:rPr lang="de-DE" sz="2000" b="1" dirty="0"/>
              <a:t> , </a:t>
            </a:r>
            <a:r>
              <a:rPr lang="de-DE" sz="2000" b="1" dirty="0" err="1"/>
              <a:t>Denmark</a:t>
            </a:r>
            <a:r>
              <a:rPr lang="de-DE" sz="20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1200 </a:t>
            </a:r>
            <a:r>
              <a:rPr lang="de-DE" sz="2000" b="1" dirty="0" err="1"/>
              <a:t>patients</a:t>
            </a:r>
            <a:r>
              <a:rPr lang="de-DE" sz="2000" b="1" dirty="0"/>
              <a:t> </a:t>
            </a:r>
            <a:r>
              <a:rPr lang="de-DE" sz="2000" b="1" dirty="0" err="1"/>
              <a:t>with</a:t>
            </a:r>
            <a:r>
              <a:rPr lang="de-DE" sz="2000" b="1" dirty="0"/>
              <a:t> </a:t>
            </a:r>
            <a:r>
              <a:rPr lang="de-DE" sz="2000" b="1" dirty="0" err="1"/>
              <a:t>localized</a:t>
            </a:r>
            <a:r>
              <a:rPr lang="de-DE" sz="2000" b="1" dirty="0"/>
              <a:t> intermediate and high </a:t>
            </a:r>
            <a:r>
              <a:rPr lang="de-DE" sz="2000" b="1" dirty="0" err="1"/>
              <a:t>risk</a:t>
            </a:r>
            <a:r>
              <a:rPr lang="de-DE" sz="2000" b="1" dirty="0"/>
              <a:t> </a:t>
            </a:r>
            <a:r>
              <a:rPr lang="de-DE" sz="2000" b="1" dirty="0" err="1"/>
              <a:t>Prostate</a:t>
            </a:r>
            <a:r>
              <a:rPr lang="de-DE" sz="2000" b="1" dirty="0"/>
              <a:t> </a:t>
            </a:r>
            <a:r>
              <a:rPr lang="de-DE" sz="2000" b="1" dirty="0" err="1"/>
              <a:t>cancer</a:t>
            </a: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Arm A 39 x 2,0 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Arm B   7 x 6,1 Gy (</a:t>
            </a:r>
            <a:r>
              <a:rPr lang="de-DE" sz="2000" b="1" dirty="0" err="1"/>
              <a:t>biologically</a:t>
            </a:r>
            <a:r>
              <a:rPr lang="de-DE" sz="2000" b="1" dirty="0"/>
              <a:t> </a:t>
            </a:r>
            <a:r>
              <a:rPr lang="de-DE" sz="2000" b="1" dirty="0" err="1"/>
              <a:t>iso</a:t>
            </a:r>
            <a:r>
              <a:rPr lang="de-DE" sz="2000" b="1" dirty="0"/>
              <a:t> – </a:t>
            </a:r>
            <a:r>
              <a:rPr lang="de-DE" sz="2000" b="1" dirty="0" err="1"/>
              <a:t>effective</a:t>
            </a:r>
            <a:r>
              <a:rPr lang="de-DE" sz="20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de-AT" sz="3200" b="1" dirty="0">
              <a:solidFill>
                <a:srgbClr val="FFFF00"/>
              </a:solidFill>
            </a:endParaRPr>
          </a:p>
          <a:p>
            <a:pPr algn="ctr"/>
            <a:endParaRPr lang="de-AT" sz="3200" b="1" dirty="0">
              <a:solidFill>
                <a:srgbClr val="FFFF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6DFA697-6F4C-0EE6-BDE0-F6EA24EEFDF1}"/>
              </a:ext>
            </a:extLst>
          </p:cNvPr>
          <p:cNvSpPr txBox="1"/>
          <p:nvPr/>
        </p:nvSpPr>
        <p:spPr>
          <a:xfrm>
            <a:off x="4593860" y="4898364"/>
            <a:ext cx="73538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Widmark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A, et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al.Ultra-hypofractionated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versus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conventionally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fractionated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</a:p>
          <a:p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radiotherapy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for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prostate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cancer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: 5-year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outcomes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of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the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HYPO-RT-PC </a:t>
            </a:r>
          </a:p>
          <a:p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randomised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, non-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inferiority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,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phase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3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trial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. Lancet. </a:t>
            </a:r>
          </a:p>
          <a:p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2019 Aug 3;394(10196):385-395.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doi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: 10.1016/S0140-6736(19)31131-6. </a:t>
            </a:r>
          </a:p>
          <a:p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Epub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2019 Jun 18. PMID: 31227373</a:t>
            </a:r>
            <a:r>
              <a:rPr lang="de-AT" b="0" i="0" dirty="0">
                <a:solidFill>
                  <a:srgbClr val="212121"/>
                </a:solidFill>
                <a:effectLst/>
                <a:latin typeface="BlinkMacSystemFont"/>
              </a:rPr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287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15FB6-4587-7350-B462-D67198359657}"/>
              </a:ext>
            </a:extLst>
          </p:cNvPr>
          <p:cNvSpPr txBox="1"/>
          <p:nvPr/>
        </p:nvSpPr>
        <p:spPr>
          <a:xfrm>
            <a:off x="560433" y="520144"/>
            <a:ext cx="107082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5 </a:t>
            </a:r>
            <a:r>
              <a:rPr lang="de-DE" sz="2800" b="1" dirty="0" err="1"/>
              <a:t>year</a:t>
            </a:r>
            <a:r>
              <a:rPr lang="de-DE" sz="2800" b="1" dirty="0"/>
              <a:t> </a:t>
            </a:r>
            <a:r>
              <a:rPr lang="de-DE" sz="2800" b="1" dirty="0" err="1"/>
              <a:t>outcome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the</a:t>
            </a:r>
            <a:r>
              <a:rPr lang="de-DE" sz="2800" b="1" dirty="0"/>
              <a:t> </a:t>
            </a:r>
            <a:r>
              <a:rPr lang="de-DE" sz="2800" b="1" dirty="0" err="1"/>
              <a:t>Hypo</a:t>
            </a:r>
            <a:r>
              <a:rPr lang="de-DE" sz="2800" b="1" dirty="0"/>
              <a:t> RT PC Trial </a:t>
            </a:r>
          </a:p>
          <a:p>
            <a:r>
              <a:rPr lang="de-DE" sz="28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b="1" dirty="0"/>
              <a:t>5 </a:t>
            </a:r>
            <a:r>
              <a:rPr lang="de-DE" sz="2800" b="1" dirty="0" err="1"/>
              <a:t>year</a:t>
            </a:r>
            <a:r>
              <a:rPr lang="de-DE" sz="2800" b="1" dirty="0"/>
              <a:t> PFS 84%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b="1" dirty="0"/>
              <a:t>Side </a:t>
            </a:r>
            <a:r>
              <a:rPr lang="de-DE" sz="2800" b="1" dirty="0" err="1"/>
              <a:t>effects</a:t>
            </a:r>
            <a:r>
              <a:rPr lang="de-DE" sz="2800" b="1" dirty="0"/>
              <a:t> </a:t>
            </a:r>
            <a:r>
              <a:rPr lang="de-DE" sz="2800" b="1" dirty="0" err="1"/>
              <a:t>during</a:t>
            </a:r>
            <a:r>
              <a:rPr lang="de-DE" sz="2800" b="1" dirty="0"/>
              <a:t> </a:t>
            </a:r>
            <a:r>
              <a:rPr lang="de-DE" sz="2800" b="1" dirty="0" err="1"/>
              <a:t>treatment</a:t>
            </a:r>
            <a:r>
              <a:rPr lang="de-DE" sz="2800" b="1" dirty="0"/>
              <a:t> time: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Reversible Grade II </a:t>
            </a:r>
            <a:r>
              <a:rPr lang="de-DE" sz="2000" b="1" dirty="0" err="1"/>
              <a:t>Pollakisuria</a:t>
            </a:r>
            <a:r>
              <a:rPr lang="de-DE" sz="2000" b="1" dirty="0"/>
              <a:t> at </a:t>
            </a:r>
            <a:r>
              <a:rPr lang="de-DE" sz="2000" b="1" dirty="0" err="1"/>
              <a:t>the</a:t>
            </a:r>
            <a:r>
              <a:rPr lang="de-DE" sz="2000" b="1" dirty="0"/>
              <a:t> end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therapy</a:t>
            </a:r>
            <a:r>
              <a:rPr lang="de-DE" sz="2000" b="1" dirty="0"/>
              <a:t>: 23 </a:t>
            </a:r>
            <a:r>
              <a:rPr lang="de-DE" sz="2000" b="1" dirty="0" err="1"/>
              <a:t>vs</a:t>
            </a:r>
            <a:r>
              <a:rPr lang="de-DE" sz="2000" b="1" dirty="0"/>
              <a:t> 28% (</a:t>
            </a:r>
            <a:r>
              <a:rPr lang="de-DE" sz="2000" b="1" dirty="0" err="1"/>
              <a:t>lasts</a:t>
            </a:r>
            <a:r>
              <a:rPr lang="de-DE" sz="2000" b="1" dirty="0"/>
              <a:t> 2-3 </a:t>
            </a:r>
            <a:r>
              <a:rPr lang="de-DE" sz="2000" b="1" dirty="0" err="1"/>
              <a:t>weeks</a:t>
            </a:r>
            <a:r>
              <a:rPr lang="de-DE" sz="20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b="1" dirty="0"/>
              <a:t>Late </a:t>
            </a:r>
            <a:r>
              <a:rPr lang="de-DE" sz="2800" b="1" dirty="0" err="1"/>
              <a:t>side</a:t>
            </a:r>
            <a:r>
              <a:rPr lang="de-DE" sz="2800" b="1" dirty="0"/>
              <a:t> </a:t>
            </a:r>
            <a:r>
              <a:rPr lang="de-DE" sz="2800" b="1" dirty="0" err="1"/>
              <a:t>effects</a:t>
            </a:r>
            <a:r>
              <a:rPr lang="de-DE" sz="28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/>
              <a:t>No</a:t>
            </a:r>
            <a:r>
              <a:rPr lang="de-DE" sz="2000" b="1" dirty="0"/>
              <a:t> </a:t>
            </a:r>
            <a:r>
              <a:rPr lang="de-DE" sz="2000" b="1" dirty="0" err="1"/>
              <a:t>difference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conventional</a:t>
            </a:r>
            <a:r>
              <a:rPr lang="de-DE" sz="2000" b="1" dirty="0"/>
              <a:t> </a:t>
            </a:r>
            <a:r>
              <a:rPr lang="de-DE" sz="2000" b="1" dirty="0" err="1"/>
              <a:t>Radiotherapy</a:t>
            </a:r>
            <a:r>
              <a:rPr lang="de-DE" sz="2000" b="1" dirty="0"/>
              <a:t> (p 5% </a:t>
            </a:r>
            <a:r>
              <a:rPr lang="de-DE" sz="2000" b="1" dirty="0" err="1"/>
              <a:t>Urinary</a:t>
            </a:r>
            <a:r>
              <a:rPr lang="de-DE" sz="2000" b="1" dirty="0"/>
              <a:t> </a:t>
            </a:r>
            <a:r>
              <a:rPr lang="de-DE" sz="2000" b="1" dirty="0" err="1"/>
              <a:t>toxicity</a:t>
            </a:r>
            <a:r>
              <a:rPr lang="de-DE" sz="2000" b="1" dirty="0"/>
              <a:t>, p </a:t>
            </a:r>
            <a:r>
              <a:rPr lang="de-DE" sz="2000" b="1" dirty="0" err="1"/>
              <a:t>aprox</a:t>
            </a:r>
            <a:r>
              <a:rPr lang="de-DE" sz="2000" b="1" dirty="0"/>
              <a:t>. 3% </a:t>
            </a:r>
            <a:r>
              <a:rPr lang="de-DE" sz="2000" b="1" dirty="0" err="1"/>
              <a:t>bowel</a:t>
            </a:r>
            <a:r>
              <a:rPr lang="de-DE" sz="2000" b="1" dirty="0"/>
              <a:t> </a:t>
            </a:r>
            <a:r>
              <a:rPr lang="de-DE" sz="2000" b="1" dirty="0" err="1"/>
              <a:t>toxicity</a:t>
            </a:r>
            <a:r>
              <a:rPr lang="de-DE" sz="20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de-AT" sz="3200" b="1" dirty="0">
              <a:solidFill>
                <a:srgbClr val="FFFF00"/>
              </a:solidFill>
            </a:endParaRPr>
          </a:p>
          <a:p>
            <a:pPr algn="ctr"/>
            <a:endParaRPr lang="de-AT" sz="3200" b="1" dirty="0">
              <a:solidFill>
                <a:srgbClr val="FFFF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6DFA697-6F4C-0EE6-BDE0-F6EA24EEFDF1}"/>
              </a:ext>
            </a:extLst>
          </p:cNvPr>
          <p:cNvSpPr txBox="1"/>
          <p:nvPr/>
        </p:nvSpPr>
        <p:spPr>
          <a:xfrm>
            <a:off x="4593860" y="4898364"/>
            <a:ext cx="73538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Widmark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A, et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al.Ultra-hypofractionated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versus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conventionally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fractionated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</a:p>
          <a:p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radiotherapy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for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prostate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cancer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: 5-year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outcomes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of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the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HYPO-RT-PC </a:t>
            </a:r>
          </a:p>
          <a:p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randomised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, non-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inferiority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,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phase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3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trial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. Lancet. </a:t>
            </a:r>
          </a:p>
          <a:p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2019 Aug 3;394(10196):385-395. </a:t>
            </a:r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doi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: 10.1016/S0140-6736(19)31131-6. </a:t>
            </a:r>
          </a:p>
          <a:p>
            <a:r>
              <a:rPr lang="de-AT" b="0" i="0" dirty="0" err="1">
                <a:solidFill>
                  <a:srgbClr val="FFFF00"/>
                </a:solidFill>
                <a:effectLst/>
                <a:latin typeface="BlinkMacSystemFont"/>
              </a:rPr>
              <a:t>Epub</a:t>
            </a:r>
            <a:r>
              <a:rPr lang="de-AT" b="0" i="0" dirty="0">
                <a:solidFill>
                  <a:srgbClr val="FFFF00"/>
                </a:solidFill>
                <a:effectLst/>
                <a:latin typeface="BlinkMacSystemFont"/>
              </a:rPr>
              <a:t> 2019 Jun 18. PMID: 31227373</a:t>
            </a:r>
            <a:r>
              <a:rPr lang="de-AT" b="0" i="0" dirty="0">
                <a:solidFill>
                  <a:srgbClr val="212121"/>
                </a:solidFill>
                <a:effectLst/>
                <a:latin typeface="BlinkMacSystemFont"/>
              </a:rPr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465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5107C08-F937-7B10-8DB2-BE06711F0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695" y="0"/>
            <a:ext cx="936024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1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15FB6-4587-7350-B462-D67198359657}"/>
              </a:ext>
            </a:extLst>
          </p:cNvPr>
          <p:cNvSpPr txBox="1"/>
          <p:nvPr/>
        </p:nvSpPr>
        <p:spPr>
          <a:xfrm>
            <a:off x="250744" y="4180461"/>
            <a:ext cx="107082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/>
              <a:t>Thank</a:t>
            </a:r>
            <a:r>
              <a:rPr lang="de-DE" sz="4400" b="1" dirty="0"/>
              <a:t> </a:t>
            </a:r>
            <a:r>
              <a:rPr lang="de-DE" sz="4400" b="1" dirty="0" err="1"/>
              <a:t>You</a:t>
            </a:r>
            <a:r>
              <a:rPr lang="de-DE" sz="4400" b="1" dirty="0"/>
              <a:t>!</a:t>
            </a:r>
          </a:p>
          <a:p>
            <a:r>
              <a:rPr lang="de-DE" sz="28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de-AT" sz="3200" b="1" dirty="0">
              <a:solidFill>
                <a:srgbClr val="FFFF00"/>
              </a:solidFill>
            </a:endParaRPr>
          </a:p>
          <a:p>
            <a:pPr algn="ctr"/>
            <a:endParaRPr lang="de-AT" sz="3200" b="1" dirty="0">
              <a:solidFill>
                <a:srgbClr val="FFFF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E0E338-D557-0E84-A6B1-A642E0162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571" y="93305"/>
            <a:ext cx="7054548" cy="40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2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DD72A-03A3-80D8-8C66-4F3321A35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1979853"/>
          </a:xfrm>
        </p:spPr>
        <p:txBody>
          <a:bodyPr/>
          <a:lstStyle/>
          <a:p>
            <a:r>
              <a:rPr lang="de-DE" dirty="0"/>
              <a:t>PART 1  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Radiotherapy</a:t>
            </a:r>
            <a:r>
              <a:rPr lang="de-DE" dirty="0"/>
              <a:t>              						</a:t>
            </a:r>
            <a:r>
              <a:rPr lang="de-DE" dirty="0" err="1"/>
              <a:t>now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9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15FB6-4587-7350-B462-D67198359657}"/>
              </a:ext>
            </a:extLst>
          </p:cNvPr>
          <p:cNvSpPr txBox="1"/>
          <p:nvPr/>
        </p:nvSpPr>
        <p:spPr>
          <a:xfrm>
            <a:off x="560433" y="537882"/>
            <a:ext cx="91574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Why</a:t>
            </a:r>
            <a:r>
              <a:rPr lang="de-DE" sz="2800" dirty="0"/>
              <a:t> </a:t>
            </a:r>
            <a:r>
              <a:rPr lang="de-DE" sz="2800" dirty="0" err="1"/>
              <a:t>patients</a:t>
            </a:r>
            <a:r>
              <a:rPr lang="de-DE" sz="2800" dirty="0"/>
              <a:t> </a:t>
            </a:r>
            <a:r>
              <a:rPr lang="de-DE" sz="2800" dirty="0" err="1"/>
              <a:t>ask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Radiotherapy</a:t>
            </a:r>
            <a:endParaRPr lang="de-DE" sz="2800" dirty="0"/>
          </a:p>
          <a:p>
            <a:endParaRPr lang="de-DE" sz="2800" dirty="0"/>
          </a:p>
          <a:p>
            <a:r>
              <a:rPr lang="de-AT" sz="2400" dirty="0" err="1"/>
              <a:t>Patients</a:t>
            </a:r>
            <a:r>
              <a:rPr lang="de-AT" sz="2400" dirty="0"/>
              <a:t> </a:t>
            </a:r>
            <a:r>
              <a:rPr lang="de-AT" sz="2400" dirty="0" err="1"/>
              <a:t>are</a:t>
            </a:r>
            <a:r>
              <a:rPr lang="de-AT" sz="2400" dirty="0"/>
              <a:t> </a:t>
            </a:r>
            <a:r>
              <a:rPr lang="de-AT" sz="2400" dirty="0" err="1"/>
              <a:t>looking</a:t>
            </a:r>
            <a:r>
              <a:rPr lang="de-AT" sz="2400" dirty="0"/>
              <a:t> </a:t>
            </a:r>
            <a:r>
              <a:rPr lang="de-AT" sz="2400" dirty="0" err="1"/>
              <a:t>for</a:t>
            </a:r>
            <a:r>
              <a:rPr lang="de-AT" sz="2400" dirty="0"/>
              <a:t> an alternative </a:t>
            </a:r>
            <a:r>
              <a:rPr lang="de-AT" sz="2400" dirty="0" err="1"/>
              <a:t>to</a:t>
            </a:r>
            <a:r>
              <a:rPr lang="de-AT" sz="2400" dirty="0"/>
              <a:t> Operation </a:t>
            </a:r>
            <a:r>
              <a:rPr lang="de-AT" sz="2400" dirty="0" err="1"/>
              <a:t>because</a:t>
            </a:r>
            <a:r>
              <a:rPr lang="de-AT" sz="2400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 err="1"/>
              <a:t>Afraid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operation</a:t>
            </a:r>
            <a:endParaRPr lang="de-A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/>
              <a:t>Want an alternative </a:t>
            </a:r>
            <a:r>
              <a:rPr lang="de-AT" sz="2800" dirty="0" err="1"/>
              <a:t>treatment</a:t>
            </a:r>
            <a:r>
              <a:rPr lang="de-AT" sz="2800" dirty="0"/>
              <a:t> </a:t>
            </a:r>
            <a:r>
              <a:rPr lang="de-AT" sz="2800" dirty="0" err="1"/>
              <a:t>that</a:t>
            </a:r>
            <a:r>
              <a:rPr lang="de-AT" sz="2800" dirty="0"/>
              <a:t> </a:t>
            </a:r>
            <a:r>
              <a:rPr lang="de-AT" sz="2800" dirty="0" err="1"/>
              <a:t>offers</a:t>
            </a:r>
            <a:r>
              <a:rPr lang="de-AT" sz="2800" dirty="0"/>
              <a:t> </a:t>
            </a:r>
            <a:r>
              <a:rPr lang="de-AT" sz="2800" dirty="0" err="1"/>
              <a:t>the</a:t>
            </a:r>
            <a:r>
              <a:rPr lang="de-AT" sz="2800" dirty="0"/>
              <a:t> same </a:t>
            </a:r>
            <a:r>
              <a:rPr lang="de-AT" sz="2800" dirty="0" err="1"/>
              <a:t>tumor</a:t>
            </a:r>
            <a:r>
              <a:rPr lang="de-AT" sz="2800" dirty="0"/>
              <a:t> </a:t>
            </a:r>
            <a:r>
              <a:rPr lang="de-AT" sz="2800" dirty="0" err="1"/>
              <a:t>control</a:t>
            </a:r>
            <a:endParaRPr lang="de-A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/>
              <a:t>Do not </a:t>
            </a:r>
            <a:r>
              <a:rPr lang="de-AT" sz="2800" dirty="0" err="1"/>
              <a:t>want</a:t>
            </a:r>
            <a:r>
              <a:rPr lang="de-AT" sz="2800" dirty="0"/>
              <a:t> </a:t>
            </a:r>
            <a:r>
              <a:rPr lang="de-AT" sz="2800" dirty="0" err="1"/>
              <a:t>to</a:t>
            </a:r>
            <a:r>
              <a:rPr lang="de-AT" sz="2800" dirty="0"/>
              <a:t> </a:t>
            </a:r>
            <a:r>
              <a:rPr lang="de-AT" sz="2800" dirty="0" err="1"/>
              <a:t>wear</a:t>
            </a:r>
            <a:r>
              <a:rPr lang="de-AT" sz="2800" dirty="0"/>
              <a:t> a </a:t>
            </a:r>
            <a:r>
              <a:rPr lang="de-AT" sz="2800" dirty="0" err="1"/>
              <a:t>diaper</a:t>
            </a:r>
            <a:r>
              <a:rPr lang="de-AT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/>
              <a:t>Want </a:t>
            </a:r>
            <a:r>
              <a:rPr lang="de-AT" sz="2800" dirty="0" err="1"/>
              <a:t>to</a:t>
            </a:r>
            <a:r>
              <a:rPr lang="de-AT" sz="2800" dirty="0"/>
              <a:t> </a:t>
            </a:r>
            <a:r>
              <a:rPr lang="de-AT" sz="2800" dirty="0" err="1"/>
              <a:t>keep</a:t>
            </a:r>
            <a:r>
              <a:rPr lang="de-AT" sz="2800" dirty="0"/>
              <a:t> </a:t>
            </a:r>
            <a:r>
              <a:rPr lang="de-AT" sz="2800" dirty="0" err="1"/>
              <a:t>their</a:t>
            </a:r>
            <a:r>
              <a:rPr lang="de-AT" sz="2800" dirty="0"/>
              <a:t> sexual </a:t>
            </a:r>
            <a:r>
              <a:rPr lang="de-AT" sz="2800" dirty="0" err="1"/>
              <a:t>life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9032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15FB6-4587-7350-B462-D67198359657}"/>
              </a:ext>
            </a:extLst>
          </p:cNvPr>
          <p:cNvSpPr txBox="1"/>
          <p:nvPr/>
        </p:nvSpPr>
        <p:spPr>
          <a:xfrm>
            <a:off x="560433" y="537882"/>
            <a:ext cx="9157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Why</a:t>
            </a:r>
            <a:r>
              <a:rPr lang="de-DE" sz="2800" dirty="0"/>
              <a:t> </a:t>
            </a:r>
            <a:r>
              <a:rPr lang="de-DE" sz="2800" dirty="0" err="1"/>
              <a:t>patients</a:t>
            </a:r>
            <a:r>
              <a:rPr lang="de-DE" sz="2800" dirty="0"/>
              <a:t> </a:t>
            </a:r>
            <a:r>
              <a:rPr lang="de-DE" sz="2800" dirty="0" err="1"/>
              <a:t>ask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Radiotherapy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000" dirty="0"/>
              <a:t>Want an alternative </a:t>
            </a:r>
            <a:r>
              <a:rPr lang="de-AT" sz="2000" dirty="0" err="1"/>
              <a:t>treatment</a:t>
            </a:r>
            <a:r>
              <a:rPr lang="de-AT" sz="2000" dirty="0"/>
              <a:t> </a:t>
            </a:r>
            <a:r>
              <a:rPr lang="de-AT" sz="2000" dirty="0" err="1"/>
              <a:t>that</a:t>
            </a:r>
            <a:r>
              <a:rPr lang="de-AT" sz="2000" dirty="0"/>
              <a:t> </a:t>
            </a:r>
            <a:r>
              <a:rPr lang="de-AT" sz="2000" dirty="0" err="1"/>
              <a:t>offers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same </a:t>
            </a:r>
            <a:r>
              <a:rPr lang="de-AT" sz="2000" dirty="0" err="1"/>
              <a:t>tumor</a:t>
            </a:r>
            <a:r>
              <a:rPr lang="de-AT" sz="2000" dirty="0"/>
              <a:t> </a:t>
            </a:r>
            <a:r>
              <a:rPr lang="de-AT" sz="2000" dirty="0" err="1"/>
              <a:t>control</a:t>
            </a:r>
            <a:endParaRPr lang="de-AT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000" dirty="0"/>
              <a:t>Do not </a:t>
            </a:r>
            <a:r>
              <a:rPr lang="de-AT" sz="2000" dirty="0" err="1"/>
              <a:t>want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wear</a:t>
            </a:r>
            <a:r>
              <a:rPr lang="de-AT" sz="2000" dirty="0"/>
              <a:t> a </a:t>
            </a:r>
            <a:r>
              <a:rPr lang="de-AT" sz="2000" dirty="0" err="1"/>
              <a:t>diaper</a:t>
            </a:r>
            <a:r>
              <a:rPr lang="de-AT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000" dirty="0"/>
              <a:t>Want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keep</a:t>
            </a:r>
            <a:r>
              <a:rPr lang="de-AT" sz="2000" dirty="0"/>
              <a:t> </a:t>
            </a:r>
            <a:r>
              <a:rPr lang="de-AT" sz="2000" dirty="0" err="1"/>
              <a:t>their</a:t>
            </a:r>
            <a:r>
              <a:rPr lang="de-AT" sz="2000" dirty="0"/>
              <a:t> sexual </a:t>
            </a:r>
            <a:r>
              <a:rPr lang="de-AT" sz="2000" dirty="0" err="1"/>
              <a:t>life</a:t>
            </a:r>
            <a:endParaRPr lang="de-AT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2000" dirty="0"/>
          </a:p>
          <a:p>
            <a:pPr algn="ctr"/>
            <a:r>
              <a:rPr lang="de-AT" sz="3200" dirty="0"/>
              <a:t>..But </a:t>
            </a:r>
            <a:r>
              <a:rPr lang="de-AT" sz="3200" dirty="0" err="1"/>
              <a:t>can</a:t>
            </a:r>
            <a:r>
              <a:rPr lang="de-AT" sz="3200" dirty="0"/>
              <a:t> </a:t>
            </a:r>
            <a:r>
              <a:rPr lang="de-AT" sz="3200" dirty="0" err="1"/>
              <a:t>Radiotherapy</a:t>
            </a:r>
            <a:r>
              <a:rPr lang="de-AT" sz="3200" dirty="0"/>
              <a:t> </a:t>
            </a:r>
            <a:r>
              <a:rPr lang="de-AT" sz="3200" dirty="0" err="1"/>
              <a:t>offer</a:t>
            </a:r>
            <a:r>
              <a:rPr lang="de-AT" sz="3200" dirty="0"/>
              <a:t> </a:t>
            </a:r>
            <a:r>
              <a:rPr lang="de-AT" sz="3200" dirty="0" err="1"/>
              <a:t>this</a:t>
            </a:r>
            <a:r>
              <a:rPr lang="de-AT" sz="3200" dirty="0"/>
              <a:t> alternative ?</a:t>
            </a:r>
          </a:p>
        </p:txBody>
      </p:sp>
    </p:spTree>
    <p:extLst>
      <p:ext uri="{BB962C8B-B14F-4D97-AF65-F5344CB8AC3E}">
        <p14:creationId xmlns:p14="http://schemas.microsoft.com/office/powerpoint/2010/main" val="78402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15FB6-4587-7350-B462-D67198359657}"/>
              </a:ext>
            </a:extLst>
          </p:cNvPr>
          <p:cNvSpPr txBox="1"/>
          <p:nvPr/>
        </p:nvSpPr>
        <p:spPr>
          <a:xfrm>
            <a:off x="560433" y="537882"/>
            <a:ext cx="91574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Why</a:t>
            </a:r>
            <a:r>
              <a:rPr lang="de-DE" sz="2800" dirty="0"/>
              <a:t> </a:t>
            </a:r>
            <a:r>
              <a:rPr lang="de-DE" sz="2800" dirty="0" err="1"/>
              <a:t>patients</a:t>
            </a:r>
            <a:r>
              <a:rPr lang="de-DE" sz="2800" dirty="0"/>
              <a:t> </a:t>
            </a:r>
            <a:r>
              <a:rPr lang="de-DE" sz="2800" dirty="0" err="1"/>
              <a:t>ask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Radiotherapy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000" dirty="0"/>
              <a:t>Want an alternative </a:t>
            </a:r>
            <a:r>
              <a:rPr lang="de-AT" sz="2000" dirty="0" err="1"/>
              <a:t>treatment</a:t>
            </a:r>
            <a:r>
              <a:rPr lang="de-AT" sz="2000" dirty="0"/>
              <a:t> </a:t>
            </a:r>
            <a:r>
              <a:rPr lang="de-AT" sz="2000" dirty="0" err="1"/>
              <a:t>that</a:t>
            </a:r>
            <a:r>
              <a:rPr lang="de-AT" sz="2000" dirty="0"/>
              <a:t> </a:t>
            </a:r>
            <a:r>
              <a:rPr lang="de-AT" sz="2000" dirty="0" err="1"/>
              <a:t>offers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same </a:t>
            </a:r>
            <a:r>
              <a:rPr lang="de-AT" sz="2000" dirty="0" err="1"/>
              <a:t>tumor</a:t>
            </a:r>
            <a:r>
              <a:rPr lang="de-AT" sz="2000" dirty="0"/>
              <a:t> </a:t>
            </a:r>
            <a:r>
              <a:rPr lang="de-AT" sz="2000" dirty="0" err="1"/>
              <a:t>control</a:t>
            </a:r>
            <a:endParaRPr lang="de-AT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000" dirty="0"/>
              <a:t>Do not </a:t>
            </a:r>
            <a:r>
              <a:rPr lang="de-AT" sz="2000" dirty="0" err="1"/>
              <a:t>want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wear</a:t>
            </a:r>
            <a:r>
              <a:rPr lang="de-AT" sz="2000" dirty="0"/>
              <a:t> a </a:t>
            </a:r>
            <a:r>
              <a:rPr lang="de-AT" sz="2000" dirty="0" err="1"/>
              <a:t>diaper</a:t>
            </a:r>
            <a:r>
              <a:rPr lang="de-AT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000" dirty="0"/>
              <a:t>Want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keep</a:t>
            </a:r>
            <a:r>
              <a:rPr lang="de-AT" sz="2000" dirty="0"/>
              <a:t> </a:t>
            </a:r>
            <a:r>
              <a:rPr lang="de-AT" sz="2000" dirty="0" err="1"/>
              <a:t>their</a:t>
            </a:r>
            <a:r>
              <a:rPr lang="de-AT" sz="2000" dirty="0"/>
              <a:t> sexual </a:t>
            </a:r>
            <a:r>
              <a:rPr lang="de-AT" sz="2000" dirty="0" err="1"/>
              <a:t>life</a:t>
            </a:r>
            <a:endParaRPr lang="de-AT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2000" dirty="0"/>
          </a:p>
          <a:p>
            <a:pPr algn="ctr"/>
            <a:r>
              <a:rPr lang="de-AT" sz="3200" dirty="0"/>
              <a:t>..But </a:t>
            </a:r>
            <a:r>
              <a:rPr lang="de-AT" sz="3200" dirty="0" err="1"/>
              <a:t>can</a:t>
            </a:r>
            <a:r>
              <a:rPr lang="de-AT" sz="3200" dirty="0"/>
              <a:t> </a:t>
            </a:r>
            <a:r>
              <a:rPr lang="de-AT" sz="3200" dirty="0" err="1"/>
              <a:t>Radiotherapy</a:t>
            </a:r>
            <a:r>
              <a:rPr lang="de-AT" sz="3200" dirty="0"/>
              <a:t> </a:t>
            </a:r>
            <a:r>
              <a:rPr lang="de-AT" sz="3200" dirty="0" err="1"/>
              <a:t>offer</a:t>
            </a:r>
            <a:r>
              <a:rPr lang="de-AT" sz="3200" dirty="0"/>
              <a:t> </a:t>
            </a:r>
            <a:r>
              <a:rPr lang="de-AT" sz="3200" dirty="0" err="1"/>
              <a:t>this</a:t>
            </a:r>
            <a:r>
              <a:rPr lang="de-AT" sz="3200" dirty="0"/>
              <a:t> alternative ?</a:t>
            </a:r>
          </a:p>
          <a:p>
            <a:pPr algn="ctr"/>
            <a:endParaRPr lang="de-AT" sz="3200" dirty="0"/>
          </a:p>
          <a:p>
            <a:pPr algn="ctr"/>
            <a:r>
              <a:rPr lang="de-AT" sz="3200" b="1" dirty="0">
                <a:solidFill>
                  <a:srgbClr val="FFFF00"/>
                </a:solidFill>
              </a:rPr>
              <a:t>YES WE CAN</a:t>
            </a:r>
          </a:p>
          <a:p>
            <a:pPr algn="ctr"/>
            <a:endParaRPr lang="de-AT" sz="3200" dirty="0"/>
          </a:p>
          <a:p>
            <a:pPr algn="ctr"/>
            <a:endParaRPr lang="de-AT" sz="3200" dirty="0"/>
          </a:p>
          <a:p>
            <a:pPr algn="ctr"/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49877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15FB6-4587-7350-B462-D67198359657}"/>
              </a:ext>
            </a:extLst>
          </p:cNvPr>
          <p:cNvSpPr txBox="1"/>
          <p:nvPr/>
        </p:nvSpPr>
        <p:spPr>
          <a:xfrm>
            <a:off x="161364" y="174812"/>
            <a:ext cx="118812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Comparing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Radiotherapy</a:t>
            </a:r>
            <a:r>
              <a:rPr lang="de-DE" sz="2400" dirty="0"/>
              <a:t> and </a:t>
            </a:r>
            <a:r>
              <a:rPr lang="de-DE" sz="2400" dirty="0">
                <a:solidFill>
                  <a:srgbClr val="C00000"/>
                </a:solidFill>
              </a:rPr>
              <a:t>Operation</a:t>
            </a:r>
            <a:r>
              <a:rPr lang="de-DE" sz="2400" dirty="0"/>
              <a:t>                   </a:t>
            </a:r>
            <a:r>
              <a:rPr lang="de-DE" sz="2400" dirty="0">
                <a:solidFill>
                  <a:srgbClr val="FF0000"/>
                </a:solidFill>
              </a:rPr>
              <a:t>OP</a:t>
            </a:r>
          </a:p>
          <a:p>
            <a:r>
              <a:rPr lang="de-DE" sz="2400" dirty="0">
                <a:solidFill>
                  <a:srgbClr val="FFFF00"/>
                </a:solidFill>
              </a:rPr>
              <a:t>Tumor </a:t>
            </a:r>
            <a:r>
              <a:rPr lang="de-DE" sz="2400" dirty="0" err="1">
                <a:solidFill>
                  <a:srgbClr val="FFFF00"/>
                </a:solidFill>
              </a:rPr>
              <a:t>control</a:t>
            </a:r>
            <a:r>
              <a:rPr lang="de-DE" sz="2400" dirty="0">
                <a:solidFill>
                  <a:srgbClr val="FFFF00"/>
                </a:solidFill>
              </a:rPr>
              <a:t> rate                                                            </a:t>
            </a:r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RT</a:t>
            </a:r>
          </a:p>
          <a:p>
            <a:r>
              <a:rPr lang="de-DE" sz="2400" dirty="0">
                <a:solidFill>
                  <a:srgbClr val="FFFF00"/>
                </a:solidFill>
              </a:rPr>
              <a:t>      Low </a:t>
            </a:r>
            <a:r>
              <a:rPr lang="de-DE" sz="2400" dirty="0" err="1">
                <a:solidFill>
                  <a:srgbClr val="FFFF00"/>
                </a:solidFill>
              </a:rPr>
              <a:t>risk</a:t>
            </a:r>
            <a:r>
              <a:rPr lang="de-DE" sz="2400" dirty="0">
                <a:solidFill>
                  <a:srgbClr val="FFFF00"/>
                </a:solidFill>
              </a:rPr>
              <a:t>                               Intermediate </a:t>
            </a:r>
            <a:r>
              <a:rPr lang="de-DE" sz="2400" dirty="0" err="1">
                <a:solidFill>
                  <a:srgbClr val="FFFF00"/>
                </a:solidFill>
              </a:rPr>
              <a:t>risk</a:t>
            </a:r>
            <a:r>
              <a:rPr lang="de-DE" sz="2400" dirty="0">
                <a:solidFill>
                  <a:srgbClr val="FFFF00"/>
                </a:solidFill>
              </a:rPr>
              <a:t>                High </a:t>
            </a:r>
            <a:r>
              <a:rPr lang="de-DE" sz="2400" dirty="0" err="1">
                <a:solidFill>
                  <a:srgbClr val="FFFF00"/>
                </a:solidFill>
              </a:rPr>
              <a:t>risk</a:t>
            </a:r>
            <a:endParaRPr lang="de-DE" sz="2400" dirty="0">
              <a:solidFill>
                <a:srgbClr val="FFFF00"/>
              </a:solidFill>
            </a:endParaRP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dirty="0">
                <a:solidFill>
                  <a:schemeClr val="bg1"/>
                </a:solidFill>
              </a:rPr>
              <a:t>Best </a:t>
            </a:r>
            <a:r>
              <a:rPr lang="de-DE" dirty="0" err="1">
                <a:solidFill>
                  <a:schemeClr val="bg1"/>
                </a:solidFill>
              </a:rPr>
              <a:t>outcome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52.000 </a:t>
            </a:r>
            <a:r>
              <a:rPr lang="de-DE" dirty="0" err="1">
                <a:solidFill>
                  <a:schemeClr val="bg1"/>
                </a:solidFill>
              </a:rPr>
              <a:t>patients</a:t>
            </a:r>
            <a:r>
              <a:rPr lang="de-DE" dirty="0">
                <a:solidFill>
                  <a:schemeClr val="bg1"/>
                </a:solidFill>
              </a:rPr>
              <a:t> and 7 </a:t>
            </a:r>
            <a:r>
              <a:rPr lang="de-DE" dirty="0" err="1">
                <a:solidFill>
                  <a:schemeClr val="bg1"/>
                </a:solidFill>
              </a:rPr>
              <a:t>methods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/>
              <a:t>Brachytherapy</a:t>
            </a:r>
            <a:r>
              <a:rPr lang="de-DE" dirty="0"/>
              <a:t>                                 </a:t>
            </a:r>
            <a:r>
              <a:rPr lang="de-DE" dirty="0" err="1"/>
              <a:t>EBRT+Brachytherapy</a:t>
            </a:r>
            <a:r>
              <a:rPr lang="de-DE" dirty="0"/>
              <a:t>                       </a:t>
            </a:r>
            <a:r>
              <a:rPr lang="de-DE" dirty="0" err="1"/>
              <a:t>EBRT+Brachytherapy+ADT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62EE1D-998B-47B1-6FED-714F442DD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12" y="1351429"/>
            <a:ext cx="3448710" cy="28568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B010209-9B8F-5F8B-575E-975542972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428" y="1351430"/>
            <a:ext cx="3280131" cy="285688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C8D6DCA-9800-7909-7CA4-26AC14ACA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800" y="1351430"/>
            <a:ext cx="3351657" cy="285688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CA15626-C924-13E6-610A-22A22682E967}"/>
              </a:ext>
            </a:extLst>
          </p:cNvPr>
          <p:cNvSpPr txBox="1"/>
          <p:nvPr/>
        </p:nvSpPr>
        <p:spPr>
          <a:xfrm>
            <a:off x="4014392" y="5105991"/>
            <a:ext cx="88649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Grimm P, et al.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Comparative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analysis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of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prostate-specific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antigen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free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survival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outcomes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for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patients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with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low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, intermediate and high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risk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prostate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cancer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treatment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by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radical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therapy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.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Results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from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the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Prostate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Cancer</a:t>
            </a:r>
          </a:p>
          <a:p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Results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Study Group. BJU Int. 2012 Feb;109 </a:t>
            </a:r>
          </a:p>
          <a:p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Suppl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1:22-9.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doi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: 10.1111/j.1464-410X.2011.10827.x. PMID: 22239226.</a:t>
            </a:r>
            <a:endParaRPr lang="de-AT" sz="1400" dirty="0">
              <a:solidFill>
                <a:srgbClr val="FFFF00"/>
              </a:solidFill>
            </a:endParaRPr>
          </a:p>
        </p:txBody>
      </p:sp>
      <p:sp>
        <p:nvSpPr>
          <p:cNvPr id="15" name="Pfeil: nach links 14">
            <a:extLst>
              <a:ext uri="{FF2B5EF4-FFF2-40B4-BE49-F238E27FC236}">
                <a16:creationId xmlns:a16="http://schemas.microsoft.com/office/drawing/2014/main" id="{7616C361-B660-9A05-18B4-A0020CCE2DD4}"/>
              </a:ext>
            </a:extLst>
          </p:cNvPr>
          <p:cNvSpPr/>
          <p:nvPr/>
        </p:nvSpPr>
        <p:spPr>
          <a:xfrm>
            <a:off x="2575112" y="1748104"/>
            <a:ext cx="375185" cy="17481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: nach links 15">
            <a:extLst>
              <a:ext uri="{FF2B5EF4-FFF2-40B4-BE49-F238E27FC236}">
                <a16:creationId xmlns:a16="http://schemas.microsoft.com/office/drawing/2014/main" id="{6E41CB14-35EA-05A4-6260-60D9C119A7C8}"/>
              </a:ext>
            </a:extLst>
          </p:cNvPr>
          <p:cNvSpPr/>
          <p:nvPr/>
        </p:nvSpPr>
        <p:spPr>
          <a:xfrm>
            <a:off x="5763801" y="2055157"/>
            <a:ext cx="375185" cy="17481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: nach links 16">
            <a:extLst>
              <a:ext uri="{FF2B5EF4-FFF2-40B4-BE49-F238E27FC236}">
                <a16:creationId xmlns:a16="http://schemas.microsoft.com/office/drawing/2014/main" id="{EA75AC9A-167B-8DF5-48F5-07985108346B}"/>
              </a:ext>
            </a:extLst>
          </p:cNvPr>
          <p:cNvSpPr/>
          <p:nvPr/>
        </p:nvSpPr>
        <p:spPr>
          <a:xfrm>
            <a:off x="7373131" y="331699"/>
            <a:ext cx="375185" cy="17481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Pfeil: nach links 17">
            <a:extLst>
              <a:ext uri="{FF2B5EF4-FFF2-40B4-BE49-F238E27FC236}">
                <a16:creationId xmlns:a16="http://schemas.microsoft.com/office/drawing/2014/main" id="{B1AF800B-755F-F76C-60DA-7FA91F3E4019}"/>
              </a:ext>
            </a:extLst>
          </p:cNvPr>
          <p:cNvSpPr/>
          <p:nvPr/>
        </p:nvSpPr>
        <p:spPr>
          <a:xfrm>
            <a:off x="9495828" y="2423513"/>
            <a:ext cx="375185" cy="17481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1B3FC59C-A862-7913-20BC-ECDA491BAB3E}"/>
              </a:ext>
            </a:extLst>
          </p:cNvPr>
          <p:cNvSpPr/>
          <p:nvPr/>
        </p:nvSpPr>
        <p:spPr>
          <a:xfrm>
            <a:off x="625279" y="1630144"/>
            <a:ext cx="389965" cy="15830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9F50D461-8E44-AA79-F099-EE6071584936}"/>
              </a:ext>
            </a:extLst>
          </p:cNvPr>
          <p:cNvSpPr/>
          <p:nvPr/>
        </p:nvSpPr>
        <p:spPr>
          <a:xfrm>
            <a:off x="4231923" y="1862406"/>
            <a:ext cx="389965" cy="15830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B59FF15A-C555-8225-9F80-AA486ABC36D3}"/>
              </a:ext>
            </a:extLst>
          </p:cNvPr>
          <p:cNvSpPr/>
          <p:nvPr/>
        </p:nvSpPr>
        <p:spPr>
          <a:xfrm>
            <a:off x="8157876" y="2008908"/>
            <a:ext cx="389965" cy="15830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475EBDEB-1D3E-B69C-C051-C5912111695F}"/>
              </a:ext>
            </a:extLst>
          </p:cNvPr>
          <p:cNvSpPr/>
          <p:nvPr/>
        </p:nvSpPr>
        <p:spPr>
          <a:xfrm>
            <a:off x="7403501" y="745313"/>
            <a:ext cx="389965" cy="1741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487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15FB6-4587-7350-B462-D67198359657}"/>
              </a:ext>
            </a:extLst>
          </p:cNvPr>
          <p:cNvSpPr txBox="1"/>
          <p:nvPr/>
        </p:nvSpPr>
        <p:spPr>
          <a:xfrm>
            <a:off x="155388" y="114899"/>
            <a:ext cx="118812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Comparing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Radiotherapy</a:t>
            </a:r>
            <a:r>
              <a:rPr lang="de-DE" sz="2400" dirty="0"/>
              <a:t> and </a:t>
            </a:r>
            <a:r>
              <a:rPr lang="de-DE" sz="2400" dirty="0">
                <a:solidFill>
                  <a:srgbClr val="C00000"/>
                </a:solidFill>
              </a:rPr>
              <a:t>Operation</a:t>
            </a:r>
            <a:r>
              <a:rPr lang="de-DE" sz="2400" dirty="0"/>
              <a:t>                  </a:t>
            </a:r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>
                <a:solidFill>
                  <a:srgbClr val="FFFF00"/>
                </a:solidFill>
              </a:rPr>
              <a:t>Treatment </a:t>
            </a:r>
            <a:r>
              <a:rPr lang="de-DE" sz="2400" dirty="0" err="1">
                <a:solidFill>
                  <a:srgbClr val="FFFF00"/>
                </a:solidFill>
              </a:rPr>
              <a:t>tolerance</a:t>
            </a:r>
            <a:r>
              <a:rPr lang="de-DE" sz="2400" dirty="0">
                <a:solidFill>
                  <a:srgbClr val="FFFF00"/>
                </a:solidFill>
              </a:rPr>
              <a:t> and </a:t>
            </a:r>
            <a:r>
              <a:rPr lang="de-DE" sz="2400" dirty="0" err="1">
                <a:solidFill>
                  <a:srgbClr val="FFFF00"/>
                </a:solidFill>
              </a:rPr>
              <a:t>side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  <a:r>
              <a:rPr lang="de-DE" sz="2400" dirty="0" err="1">
                <a:solidFill>
                  <a:srgbClr val="FFFF00"/>
                </a:solidFill>
              </a:rPr>
              <a:t>Effects</a:t>
            </a:r>
            <a:r>
              <a:rPr lang="de-DE" sz="2400" dirty="0">
                <a:solidFill>
                  <a:srgbClr val="FFFF00"/>
                </a:solidFill>
              </a:rPr>
              <a:t> </a:t>
            </a:r>
          </a:p>
          <a:p>
            <a:endParaRPr lang="de-DE" sz="2400" dirty="0">
              <a:solidFill>
                <a:srgbClr val="FFFF00"/>
              </a:solidFill>
            </a:endParaRPr>
          </a:p>
          <a:p>
            <a:endParaRPr lang="de-DE" sz="2400" dirty="0">
              <a:solidFill>
                <a:srgbClr val="FFFF00"/>
              </a:solidFill>
            </a:endParaRPr>
          </a:p>
          <a:p>
            <a:endParaRPr lang="de-DE" sz="2400" dirty="0">
              <a:solidFill>
                <a:srgbClr val="FFFF00"/>
              </a:solidFill>
            </a:endParaRPr>
          </a:p>
          <a:p>
            <a:endParaRPr lang="de-DE" sz="2400" dirty="0">
              <a:solidFill>
                <a:srgbClr val="FFFF00"/>
              </a:solidFill>
            </a:endParaRPr>
          </a:p>
          <a:p>
            <a:r>
              <a:rPr lang="de-DE" sz="2400" dirty="0" err="1">
                <a:solidFill>
                  <a:srgbClr val="FFFF00"/>
                </a:solidFill>
              </a:rPr>
              <a:t>ProtecT</a:t>
            </a:r>
            <a:endParaRPr lang="de-DE" sz="2400" dirty="0">
              <a:solidFill>
                <a:srgbClr val="FFFF00"/>
              </a:solidFill>
            </a:endParaRPr>
          </a:p>
          <a:p>
            <a:r>
              <a:rPr lang="de-DE" sz="2400" dirty="0">
                <a:solidFill>
                  <a:srgbClr val="FFFF00"/>
                </a:solidFill>
              </a:rPr>
              <a:t>P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rgbClr val="FFFF00"/>
                </a:solidFill>
              </a:rPr>
              <a:t>      </a:t>
            </a:r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500" dirty="0"/>
          </a:p>
          <a:p>
            <a:r>
              <a:rPr lang="de-DE" sz="2800" dirty="0" err="1">
                <a:solidFill>
                  <a:srgbClr val="FFFF00"/>
                </a:solidFill>
              </a:rPr>
              <a:t>ProtecT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>
                <a:solidFill>
                  <a:srgbClr val="FFFF00"/>
                </a:solidFill>
              </a:rPr>
              <a:t>Trial NEJM 1643 </a:t>
            </a:r>
            <a:r>
              <a:rPr lang="de-DE" sz="2800" dirty="0" err="1">
                <a:solidFill>
                  <a:srgbClr val="FFFF00"/>
                </a:solidFill>
              </a:rPr>
              <a:t>patients</a:t>
            </a:r>
            <a:endParaRPr lang="de-DE" sz="2800" dirty="0">
              <a:solidFill>
                <a:srgbClr val="FFFF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CA15626-C924-13E6-610A-22A22682E967}"/>
              </a:ext>
            </a:extLst>
          </p:cNvPr>
          <p:cNvSpPr txBox="1"/>
          <p:nvPr/>
        </p:nvSpPr>
        <p:spPr>
          <a:xfrm>
            <a:off x="4014392" y="5153059"/>
            <a:ext cx="88649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Donovan JL, et al.;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ProtecT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Study Group*. Patient-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Reported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Outcomes after Monitoring, </a:t>
            </a:r>
          </a:p>
          <a:p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Surgery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,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or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Radiotherapy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for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Prostate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Cancer. N Engl J Med. 2016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Oct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13;375(15):1425-1437.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doi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: 10.1056/NEJMoa1606221. </a:t>
            </a:r>
            <a:r>
              <a:rPr lang="de-AT" sz="1400" b="0" i="0" dirty="0" err="1">
                <a:solidFill>
                  <a:srgbClr val="FFFF00"/>
                </a:solidFill>
                <a:effectLst/>
                <a:latin typeface="BlinkMacSystemFont"/>
              </a:rPr>
              <a:t>Epub</a:t>
            </a:r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 2016 Sep 14. Erratum in: N Engl J Med. 2023 Jun 8;388(23):2208. </a:t>
            </a:r>
          </a:p>
          <a:p>
            <a:r>
              <a:rPr lang="de-AT" sz="1400" b="0" i="0" dirty="0">
                <a:solidFill>
                  <a:srgbClr val="FFFF00"/>
                </a:solidFill>
                <a:effectLst/>
                <a:latin typeface="BlinkMacSystemFont"/>
              </a:rPr>
              <a:t>PMID: 27626365; PMCID: PMC5134995.</a:t>
            </a:r>
            <a:endParaRPr lang="de-AT" sz="1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E45B90AB-7403-CE02-9B54-89EA7389A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68472"/>
              </p:ext>
            </p:extLst>
          </p:nvPr>
        </p:nvGraphicFramePr>
        <p:xfrm>
          <a:off x="145152" y="988310"/>
          <a:ext cx="5738440" cy="364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816">
                  <a:extLst>
                    <a:ext uri="{9D8B030D-6E8A-4147-A177-3AD203B41FA5}">
                      <a16:colId xmlns:a16="http://schemas.microsoft.com/office/drawing/2014/main" val="2653145620"/>
                    </a:ext>
                  </a:extLst>
                </a:gridCol>
                <a:gridCol w="934571">
                  <a:extLst>
                    <a:ext uri="{9D8B030D-6E8A-4147-A177-3AD203B41FA5}">
                      <a16:colId xmlns:a16="http://schemas.microsoft.com/office/drawing/2014/main" val="3729787616"/>
                    </a:ext>
                  </a:extLst>
                </a:gridCol>
                <a:gridCol w="779929">
                  <a:extLst>
                    <a:ext uri="{9D8B030D-6E8A-4147-A177-3AD203B41FA5}">
                      <a16:colId xmlns:a16="http://schemas.microsoft.com/office/drawing/2014/main" val="1974569606"/>
                    </a:ext>
                  </a:extLst>
                </a:gridCol>
                <a:gridCol w="921124">
                  <a:extLst>
                    <a:ext uri="{9D8B030D-6E8A-4147-A177-3AD203B41FA5}">
                      <a16:colId xmlns:a16="http://schemas.microsoft.com/office/drawing/2014/main" val="2289364683"/>
                    </a:ext>
                  </a:extLst>
                </a:gridCol>
              </a:tblGrid>
              <a:tr h="431955">
                <a:tc>
                  <a:txBody>
                    <a:bodyPr/>
                    <a:lstStyle/>
                    <a:p>
                      <a:r>
                        <a:rPr lang="de-DE" dirty="0"/>
                        <a:t>Side </a:t>
                      </a:r>
                      <a:r>
                        <a:rPr lang="de-DE" dirty="0" err="1"/>
                        <a:t>Effect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Watch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83327"/>
                  </a:ext>
                </a:extLst>
              </a:tr>
              <a:tr h="431955">
                <a:tc>
                  <a:txBody>
                    <a:bodyPr/>
                    <a:lstStyle/>
                    <a:p>
                      <a:r>
                        <a:rPr lang="de-DE" b="1" dirty="0"/>
                        <a:t>Permanent </a:t>
                      </a:r>
                      <a:r>
                        <a:rPr lang="de-DE" b="1" dirty="0" err="1"/>
                        <a:t>Urinary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Incontinence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8%</a:t>
                      </a:r>
                      <a:endParaRPr lang="de-A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F0"/>
                          </a:solidFill>
                        </a:rPr>
                        <a:t>4%</a:t>
                      </a:r>
                      <a:endParaRPr lang="de-AT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17%</a:t>
                      </a:r>
                      <a:endParaRPr lang="de-A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909506"/>
                  </a:ext>
                </a:extLst>
              </a:tr>
              <a:tr h="431955">
                <a:tc>
                  <a:txBody>
                    <a:bodyPr/>
                    <a:lstStyle/>
                    <a:p>
                      <a:r>
                        <a:rPr lang="de-DE" b="1" dirty="0"/>
                        <a:t>Baseline sexual </a:t>
                      </a:r>
                      <a:r>
                        <a:rPr lang="de-DE" b="1" dirty="0" err="1"/>
                        <a:t>activity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67%</a:t>
                      </a:r>
                      <a:endParaRPr lang="de-A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F0"/>
                          </a:solidFill>
                        </a:rPr>
                        <a:t>67%</a:t>
                      </a:r>
                      <a:endParaRPr lang="de-AT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67%</a:t>
                      </a:r>
                      <a:endParaRPr lang="de-A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92686"/>
                  </a:ext>
                </a:extLst>
              </a:tr>
              <a:tr h="431955">
                <a:tc>
                  <a:txBody>
                    <a:bodyPr/>
                    <a:lstStyle/>
                    <a:p>
                      <a:r>
                        <a:rPr lang="de-DE" b="1" dirty="0"/>
                        <a:t>Sexual </a:t>
                      </a:r>
                      <a:r>
                        <a:rPr lang="de-DE" b="1" dirty="0" err="1"/>
                        <a:t>active</a:t>
                      </a:r>
                      <a:r>
                        <a:rPr lang="de-DE" b="1" dirty="0"/>
                        <a:t> after 6 </a:t>
                      </a:r>
                      <a:r>
                        <a:rPr lang="de-DE" b="1" dirty="0" err="1"/>
                        <a:t>years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30%</a:t>
                      </a:r>
                      <a:endParaRPr lang="de-A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F0"/>
                          </a:solidFill>
                        </a:rPr>
                        <a:t>27%</a:t>
                      </a:r>
                      <a:endParaRPr lang="de-AT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17%</a:t>
                      </a:r>
                      <a:endParaRPr lang="de-A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512120"/>
                  </a:ext>
                </a:extLst>
              </a:tr>
              <a:tr h="431955">
                <a:tc>
                  <a:txBody>
                    <a:bodyPr/>
                    <a:lstStyle/>
                    <a:p>
                      <a:r>
                        <a:rPr lang="de-DE" b="1" dirty="0" err="1"/>
                        <a:t>Bloody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stool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de-A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F0"/>
                          </a:solidFill>
                        </a:rPr>
                        <a:t>1-3%</a:t>
                      </a:r>
                      <a:endParaRPr lang="de-AT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948712"/>
                  </a:ext>
                </a:extLst>
              </a:tr>
              <a:tr h="431955">
                <a:tc>
                  <a:txBody>
                    <a:bodyPr/>
                    <a:lstStyle/>
                    <a:p>
                      <a:r>
                        <a:rPr lang="de-DE" b="1" dirty="0"/>
                        <a:t>Therapy </a:t>
                      </a:r>
                      <a:r>
                        <a:rPr lang="de-DE" b="1" dirty="0" err="1"/>
                        <a:t>related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letality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A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de-AT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0,48%*</a:t>
                      </a:r>
                      <a:endParaRPr lang="de-A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80017"/>
                  </a:ext>
                </a:extLst>
              </a:tr>
              <a:tr h="431955">
                <a:tc>
                  <a:txBody>
                    <a:bodyPr/>
                    <a:lstStyle/>
                    <a:p>
                      <a:r>
                        <a:rPr lang="de-DE" b="1" dirty="0"/>
                        <a:t>Risk </a:t>
                      </a:r>
                      <a:r>
                        <a:rPr lang="de-DE" b="1" dirty="0" err="1"/>
                        <a:t>of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secondary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cancer</a:t>
                      </a:r>
                      <a:r>
                        <a:rPr lang="de-DE" b="1" dirty="0"/>
                        <a:t> 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A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B0F0"/>
                          </a:solidFill>
                        </a:rPr>
                        <a:t>0,5%+</a:t>
                      </a:r>
                      <a:endParaRPr lang="de-AT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e-A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2466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7462E2B9-7816-74CC-99EE-327E76396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32" y="510988"/>
            <a:ext cx="2919036" cy="222811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A3A4270-45EB-DEF4-21E3-E2886C4EE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025" y="2729728"/>
            <a:ext cx="2919036" cy="220077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776EA75-2F65-F985-3D7B-964BE5C2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081" y="504264"/>
            <a:ext cx="2920556" cy="2225464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4EFFE5E3-C2DB-E5A3-A3BE-28C0A4BA4C5E}"/>
              </a:ext>
            </a:extLst>
          </p:cNvPr>
          <p:cNvSpPr txBox="1"/>
          <p:nvPr/>
        </p:nvSpPr>
        <p:spPr>
          <a:xfrm>
            <a:off x="8846878" y="2777167"/>
            <a:ext cx="319591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0" i="0" dirty="0">
                <a:solidFill>
                  <a:srgbClr val="FFFF00"/>
                </a:solidFill>
                <a:effectLst/>
                <a:latin typeface="Open Sans" panose="020F0502020204030204" pitchFamily="34" charset="0"/>
              </a:rPr>
              <a:t>*</a:t>
            </a:r>
            <a:r>
              <a:rPr lang="de-AT" sz="1100" b="0" i="0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Shabbir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 M. et al., 30-Day </a:t>
            </a:r>
            <a:r>
              <a:rPr lang="de-AT" sz="1100" b="0" i="0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Mortality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 and Major </a:t>
            </a:r>
            <a:r>
              <a:rPr lang="de-AT" sz="1100" b="0" i="0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Complications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 after </a:t>
            </a:r>
            <a:r>
              <a:rPr lang="de-AT" sz="1100" b="0" i="0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Radical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 </a:t>
            </a:r>
            <a:r>
              <a:rPr lang="de-AT" sz="1100" b="0" i="0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Prostatectomy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: </a:t>
            </a:r>
            <a:r>
              <a:rPr lang="de-AT" sz="1100" b="0" i="0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Influence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 </a:t>
            </a:r>
            <a:r>
              <a:rPr lang="de-AT" sz="1100" b="0" i="0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of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 Age and </a:t>
            </a:r>
            <a:r>
              <a:rPr lang="de-AT" sz="1100" b="0" i="0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Comorbidity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, </a:t>
            </a:r>
            <a:r>
              <a:rPr lang="de-AT" sz="1100" b="0" i="1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JNCI: Journal </a:t>
            </a:r>
            <a:r>
              <a:rPr lang="de-AT" sz="1100" b="0" i="1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of</a:t>
            </a:r>
            <a:r>
              <a:rPr lang="de-AT" sz="1100" b="0" i="1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 </a:t>
            </a:r>
            <a:r>
              <a:rPr lang="de-AT" sz="1100" b="0" i="1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the</a:t>
            </a:r>
            <a:r>
              <a:rPr lang="de-AT" sz="1100" b="0" i="1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 National Cancer Institute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, Volume 97, </a:t>
            </a:r>
            <a:r>
              <a:rPr lang="de-AT" sz="1100" b="0" i="0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Issue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 20, 19 </a:t>
            </a:r>
            <a:r>
              <a:rPr lang="de-AT" sz="1100" b="0" i="0" dirty="0" err="1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October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Source Sans Pro" panose="020F0502020204030204" pitchFamily="34" charset="0"/>
              </a:rPr>
              <a:t> 2005, Pages 1525–1532,</a:t>
            </a:r>
            <a:r>
              <a:rPr lang="de-AT" sz="1100" b="0" i="0" dirty="0">
                <a:solidFill>
                  <a:srgbClr val="FFFF00"/>
                </a:solidFill>
                <a:effectLst/>
                <a:latin typeface="Open Sans" panose="020F0502020204030204" pitchFamily="34" charset="0"/>
              </a:rPr>
              <a:t>.</a:t>
            </a:r>
          </a:p>
          <a:p>
            <a:endParaRPr lang="de-AT" sz="1100" dirty="0">
              <a:solidFill>
                <a:srgbClr val="FFFF00"/>
              </a:solidFill>
              <a:latin typeface="Open Sans" panose="020F0502020204030204" pitchFamily="34" charset="0"/>
            </a:endParaRPr>
          </a:p>
          <a:p>
            <a:r>
              <a:rPr lang="de-AT" sz="1100" dirty="0">
                <a:solidFill>
                  <a:srgbClr val="0070C0"/>
                </a:solidFill>
              </a:rPr>
              <a:t>+ https://med.stanford.edu/news/all-news/2022/070/prostate-radiation-slightly-increases-the-risk-of-developing-ano.html*</a:t>
            </a:r>
          </a:p>
        </p:txBody>
      </p:sp>
    </p:spTree>
    <p:extLst>
      <p:ext uri="{BB962C8B-B14F-4D97-AF65-F5344CB8AC3E}">
        <p14:creationId xmlns:p14="http://schemas.microsoft.com/office/powerpoint/2010/main" val="238915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DD72A-03A3-80D8-8C66-4F3321A35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1979853"/>
          </a:xfrm>
        </p:spPr>
        <p:txBody>
          <a:bodyPr/>
          <a:lstStyle/>
          <a:p>
            <a:r>
              <a:rPr lang="de-DE" dirty="0"/>
              <a:t>PART 2   New </a:t>
            </a:r>
            <a:r>
              <a:rPr lang="de-DE" dirty="0" err="1"/>
              <a:t>developments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EDAB9C1-8264-9A7D-4CD0-59F32F6E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226" y="6329721"/>
            <a:ext cx="10572000" cy="434974"/>
          </a:xfrm>
        </p:spPr>
        <p:txBody>
          <a:bodyPr/>
          <a:lstStyle/>
          <a:p>
            <a:r>
              <a:rPr lang="de-DE" dirty="0"/>
              <a:t>Dr. David Kuczer – Radiation </a:t>
            </a:r>
            <a:r>
              <a:rPr lang="de-DE" dirty="0" err="1"/>
              <a:t>Oncologist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AF86C8-352E-DCFC-A149-160D63B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8550" y="5778312"/>
            <a:ext cx="1003767" cy="992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467F88-4076-1C18-4D69-95D86600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4" y="5772498"/>
            <a:ext cx="2884115" cy="10048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15FB6-4587-7350-B462-D67198359657}"/>
              </a:ext>
            </a:extLst>
          </p:cNvPr>
          <p:cNvSpPr txBox="1"/>
          <p:nvPr/>
        </p:nvSpPr>
        <p:spPr>
          <a:xfrm>
            <a:off x="560433" y="537882"/>
            <a:ext cx="107082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Why</a:t>
            </a:r>
            <a:r>
              <a:rPr lang="de-DE" sz="2800" dirty="0"/>
              <a:t> </a:t>
            </a:r>
            <a:r>
              <a:rPr lang="de-DE" sz="2800" dirty="0" err="1"/>
              <a:t>patients</a:t>
            </a:r>
            <a:r>
              <a:rPr lang="de-DE" sz="2800" dirty="0"/>
              <a:t> </a:t>
            </a:r>
            <a:r>
              <a:rPr lang="de-DE" sz="2800" dirty="0" err="1"/>
              <a:t>avoid</a:t>
            </a:r>
            <a:r>
              <a:rPr lang="de-DE" sz="2800" dirty="0"/>
              <a:t> </a:t>
            </a:r>
            <a:r>
              <a:rPr lang="de-DE" sz="2800" dirty="0" err="1"/>
              <a:t>Radiotherapy</a:t>
            </a:r>
            <a:endParaRPr lang="de-DE" sz="2800" dirty="0"/>
          </a:p>
          <a:p>
            <a:endParaRPr lang="de-DE" sz="2800" dirty="0"/>
          </a:p>
          <a:p>
            <a:r>
              <a:rPr lang="de-AT" sz="2400" b="1" dirty="0"/>
              <a:t>Do not </a:t>
            </a:r>
            <a:r>
              <a:rPr lang="de-AT" sz="2400" b="1" dirty="0" err="1"/>
              <a:t>want</a:t>
            </a:r>
            <a:r>
              <a:rPr lang="de-AT" sz="2400" b="1" dirty="0"/>
              <a:t> </a:t>
            </a:r>
            <a:r>
              <a:rPr lang="de-AT" sz="2400" b="1" dirty="0" err="1"/>
              <a:t>to</a:t>
            </a:r>
            <a:r>
              <a:rPr lang="de-AT" sz="2400" b="1" dirty="0"/>
              <a:t> </a:t>
            </a:r>
            <a:r>
              <a:rPr lang="de-AT" sz="2400" b="1" dirty="0" err="1"/>
              <a:t>travel</a:t>
            </a:r>
            <a:r>
              <a:rPr lang="de-AT" sz="2400" b="1" dirty="0"/>
              <a:t> 39 </a:t>
            </a:r>
            <a:r>
              <a:rPr lang="de-AT" sz="2400" b="1" dirty="0" err="1"/>
              <a:t>times</a:t>
            </a:r>
            <a:r>
              <a:rPr lang="de-AT" sz="2400" b="1" dirty="0"/>
              <a:t> </a:t>
            </a:r>
            <a:r>
              <a:rPr lang="de-AT" sz="2400" b="1" dirty="0" err="1"/>
              <a:t>to</a:t>
            </a:r>
            <a:r>
              <a:rPr lang="de-AT" sz="2400" b="1" dirty="0"/>
              <a:t> </a:t>
            </a:r>
            <a:r>
              <a:rPr lang="de-AT" sz="2400" b="1" dirty="0" err="1"/>
              <a:t>the</a:t>
            </a:r>
            <a:r>
              <a:rPr lang="de-AT" sz="2400" b="1" dirty="0"/>
              <a:t> </a:t>
            </a:r>
            <a:r>
              <a:rPr lang="de-AT" sz="2400" b="1" dirty="0" err="1"/>
              <a:t>clinic</a:t>
            </a:r>
            <a:r>
              <a:rPr lang="de-AT" sz="2400" b="1" dirty="0"/>
              <a:t> </a:t>
            </a:r>
            <a:r>
              <a:rPr lang="de-AT" sz="2400" b="1" dirty="0" err="1"/>
              <a:t>over</a:t>
            </a:r>
            <a:r>
              <a:rPr lang="de-AT" sz="2400" b="1" dirty="0"/>
              <a:t> a </a:t>
            </a:r>
            <a:r>
              <a:rPr lang="de-AT" sz="2400" b="1" dirty="0" err="1"/>
              <a:t>period</a:t>
            </a:r>
            <a:r>
              <a:rPr lang="de-AT" sz="2400" b="1" dirty="0"/>
              <a:t> </a:t>
            </a:r>
            <a:r>
              <a:rPr lang="de-AT" sz="2400" b="1" dirty="0" err="1"/>
              <a:t>of</a:t>
            </a:r>
            <a:r>
              <a:rPr lang="de-AT" sz="2400" b="1" dirty="0"/>
              <a:t> 2 </a:t>
            </a:r>
            <a:r>
              <a:rPr lang="de-AT" sz="2400" b="1" dirty="0" err="1"/>
              <a:t>months</a:t>
            </a:r>
            <a:endParaRPr lang="de-AT" sz="2400" b="1" dirty="0"/>
          </a:p>
          <a:p>
            <a:endParaRPr lang="de-AT" sz="2400" dirty="0"/>
          </a:p>
          <a:p>
            <a:pPr algn="ctr"/>
            <a:r>
              <a:rPr lang="de-AT" sz="3200" dirty="0"/>
              <a:t>..But </a:t>
            </a:r>
            <a:r>
              <a:rPr lang="de-AT" sz="3200" dirty="0" err="1"/>
              <a:t>can</a:t>
            </a:r>
            <a:r>
              <a:rPr lang="de-AT" sz="3200" dirty="0"/>
              <a:t> modern </a:t>
            </a:r>
            <a:r>
              <a:rPr lang="de-AT" sz="3200" dirty="0" err="1"/>
              <a:t>Radiotherapy</a:t>
            </a:r>
            <a:r>
              <a:rPr lang="de-AT" sz="3200" dirty="0"/>
              <a:t> </a:t>
            </a:r>
            <a:r>
              <a:rPr lang="de-AT" sz="3200" dirty="0" err="1"/>
              <a:t>offer</a:t>
            </a:r>
            <a:r>
              <a:rPr lang="de-AT" sz="3200" dirty="0"/>
              <a:t> an alternative ?</a:t>
            </a:r>
          </a:p>
          <a:p>
            <a:pPr algn="ctr"/>
            <a:endParaRPr lang="de-A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62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itierfähig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0</TotalTime>
  <Words>851</Words>
  <Application>Microsoft Office PowerPoint</Application>
  <PresentationFormat>Breitbild</PresentationFormat>
  <Paragraphs>156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BlinkMacSystemFont</vt:lpstr>
      <vt:lpstr>Century Gothic</vt:lpstr>
      <vt:lpstr>Open Sans</vt:lpstr>
      <vt:lpstr>Source Sans Pro</vt:lpstr>
      <vt:lpstr>Wingdings 2</vt:lpstr>
      <vt:lpstr>Zitierfähig</vt:lpstr>
      <vt:lpstr>New developments in the Radiotherapy of Prostate Cancer High Precision in Short time</vt:lpstr>
      <vt:lpstr>PART 1   Role of Radiotherapy                    now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PART 2   New developments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role of Radiotherapy of Prostate Cancer</dc:title>
  <dc:creator>David Kuczer</dc:creator>
  <cp:lastModifiedBy>David Kuczer</cp:lastModifiedBy>
  <cp:revision>40</cp:revision>
  <dcterms:created xsi:type="dcterms:W3CDTF">2023-09-09T09:16:15Z</dcterms:created>
  <dcterms:modified xsi:type="dcterms:W3CDTF">2023-09-09T12:55:55Z</dcterms:modified>
</cp:coreProperties>
</file>